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2" r:id="rId14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6" autoAdjust="0"/>
    <p:restoredTop sz="94660"/>
  </p:normalViewPr>
  <p:slideViewPr>
    <p:cSldViewPr>
      <p:cViewPr>
        <p:scale>
          <a:sx n="82" d="100"/>
          <a:sy n="82" d="100"/>
        </p:scale>
        <p:origin x="-804" y="54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6CECAE72-24CC-4EE2-9C7E-5EB30DD6F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9955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5BF9B3E-7849-438A-BDF0-31BCBC55FAE1}" type="slidenum">
              <a:rPr lang="ru-RU"/>
              <a:pPr/>
              <a:t>1</a:t>
            </a:fld>
            <a:endParaRPr lang="ru-RU"/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3A5B5-CA43-4B6F-98A9-120463823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93A41-DED0-446B-BAED-E19729995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668F3-1DFA-4953-B120-A149F11EE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F509C-01D8-4752-A1C2-EC3A8479E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64F9-DBBB-4B7A-9384-1C21D5787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B556B-69DA-484D-917B-60A828FC6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7E620-8F66-44F1-A388-D2949492E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7EEBA-0BD5-4F24-9C52-6C639704B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C7655-8743-46EF-925F-0855E09AE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576E5-2A88-4B43-AE47-6EE9FA8F0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F4A3B-1D42-4625-B0F4-79E0C1174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3DC978E1-638E-43AD-B2B9-15D8CC120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8104" y="2196762"/>
            <a:ext cx="4167488" cy="16379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Шестое апреля </a:t>
            </a:r>
            <a:endParaRPr lang="ru-RU" sz="36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Кла</a:t>
            </a:r>
            <a:r>
              <a:rPr lang="ru-RU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ная  работа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3555" y="2267669"/>
            <a:ext cx="9300175" cy="31836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6. Илюше,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резвому мальчику, так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хочется броситься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переделать все самому.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88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7030A0"/>
                </a:solidFill>
              </a:rPr>
              <a:t>СИНТАКСИЧЕСКОЕ  ЛОТО</a:t>
            </a: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816" y="1547589"/>
            <a:ext cx="9073008" cy="5129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3200" b="1" dirty="0" smtClean="0">
                <a:solidFill>
                  <a:srgbClr val="7030A0"/>
                </a:solidFill>
              </a:rPr>
              <a:t>Звезды, мерцающие в ночи, манят нас своим загадочным сиянием.</a:t>
            </a:r>
          </a:p>
          <a:p>
            <a:pPr marL="342900" indent="-342900" algn="just">
              <a:buAutoNum type="arabicPeriod"/>
            </a:pPr>
            <a:r>
              <a:rPr lang="ru-RU" sz="3200" b="1" dirty="0" smtClean="0">
                <a:solidFill>
                  <a:srgbClr val="00B050"/>
                </a:solidFill>
              </a:rPr>
              <a:t>Точность и краткость – вот  первые достоинства прозы.</a:t>
            </a:r>
          </a:p>
          <a:p>
            <a:pPr marL="342900" indent="-342900" algn="just"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</a:rPr>
              <a:t>Музыка может быть разной: тихой и громкой, медленной и быстрой, грустной и веселой, спокойной и тревожной.</a:t>
            </a:r>
          </a:p>
          <a:p>
            <a:pPr marL="342900" indent="-342900" algn="just">
              <a:buAutoNum type="arabicPeriod"/>
            </a:pPr>
            <a:r>
              <a:rPr lang="ru-RU" sz="3200" b="1" dirty="0" smtClean="0">
                <a:solidFill>
                  <a:srgbClr val="FF0000"/>
                </a:solidFill>
              </a:rPr>
              <a:t>Все: и море, и небо, и белый песок – радовало глаз.</a:t>
            </a:r>
          </a:p>
          <a:p>
            <a:pPr marL="342900" indent="-342900" algn="just"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</a:rPr>
              <a:t>С увесистой ношей в когтях орел с трудом оторвался от земли.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32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СИНКВЕЙН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587" y="1475581"/>
            <a:ext cx="9936824" cy="5244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u="sng" dirty="0" smtClean="0">
                <a:solidFill>
                  <a:srgbClr val="00B050"/>
                </a:solidFill>
              </a:rPr>
              <a:t>ОБОСОБЛЕННЫЕ </a:t>
            </a:r>
          </a:p>
          <a:p>
            <a:pPr algn="ctr"/>
            <a:r>
              <a:rPr lang="ru-RU" sz="6000" b="1" i="1" u="sng" dirty="0" smtClean="0">
                <a:solidFill>
                  <a:srgbClr val="00B050"/>
                </a:solidFill>
              </a:rPr>
              <a:t>ПРИЛОЖЕНИЯ</a:t>
            </a:r>
          </a:p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- 3 существительных</a:t>
            </a:r>
          </a:p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- 2 прилагательных</a:t>
            </a:r>
          </a:p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- 3 глагола</a:t>
            </a:r>
          </a:p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- Что должны помнить?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8664" y="395461"/>
            <a:ext cx="14636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92" y="395461"/>
            <a:ext cx="14636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434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i="1" u="sng" dirty="0" smtClean="0">
                <a:solidFill>
                  <a:srgbClr val="00B050"/>
                </a:solidFill>
              </a:rPr>
              <a:t>Урок  окончен!</a:t>
            </a:r>
            <a:endParaRPr lang="ru-RU" sz="7200" b="1" i="1" u="sng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3243" y="2483693"/>
            <a:ext cx="5384231" cy="21531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 </a:t>
            </a:r>
          </a:p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 УРОК!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928" y="3707829"/>
            <a:ext cx="24511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2036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ЗАРЯДКА  ДЛЯ  УМА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3968" y="1619597"/>
            <a:ext cx="6159058" cy="664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НАЙДИТЕ   4   ЛИШНИЙ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372385" y="2284394"/>
            <a:ext cx="4680520" cy="2520064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1 группа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800" b="1" dirty="0" smtClean="0">
                <a:solidFill>
                  <a:srgbClr val="FF0000"/>
                </a:solidFill>
              </a:rPr>
              <a:t>к…</a:t>
            </a:r>
            <a:r>
              <a:rPr lang="ru-RU" sz="2800" b="1" dirty="0" err="1" smtClean="0">
                <a:solidFill>
                  <a:srgbClr val="FF0000"/>
                </a:solidFill>
              </a:rPr>
              <a:t>пье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800" b="1" dirty="0" smtClean="0">
                <a:solidFill>
                  <a:srgbClr val="FF0000"/>
                </a:solidFill>
              </a:rPr>
              <a:t>ар…мат, </a:t>
            </a:r>
            <a:r>
              <a:rPr lang="ru-RU" sz="2800" b="1" dirty="0" err="1" smtClean="0">
                <a:solidFill>
                  <a:srgbClr val="FF0000"/>
                </a:solidFill>
              </a:rPr>
              <a:t>обос</a:t>
            </a:r>
            <a:r>
              <a:rPr lang="ru-RU" sz="2800" b="1" dirty="0" smtClean="0">
                <a:solidFill>
                  <a:srgbClr val="FF0000"/>
                </a:solidFill>
              </a:rPr>
              <a:t>…</a:t>
            </a:r>
            <a:r>
              <a:rPr lang="ru-RU" sz="2800" b="1" dirty="0" err="1" smtClean="0">
                <a:solidFill>
                  <a:srgbClr val="FF0000"/>
                </a:solidFill>
              </a:rPr>
              <a:t>бленные</a:t>
            </a:r>
            <a:r>
              <a:rPr lang="ru-RU" sz="2800" b="1" dirty="0" smtClean="0">
                <a:solidFill>
                  <a:srgbClr val="FF0000"/>
                </a:solidFill>
              </a:rPr>
              <a:t>, м…</a:t>
            </a:r>
            <a:r>
              <a:rPr lang="ru-RU" sz="2800" b="1" dirty="0" err="1" smtClean="0">
                <a:solidFill>
                  <a:srgbClr val="FF0000"/>
                </a:solidFill>
              </a:rPr>
              <a:t>нолог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Волна 5"/>
          <p:cNvSpPr/>
          <p:nvPr/>
        </p:nvSpPr>
        <p:spPr bwMode="auto">
          <a:xfrm>
            <a:off x="5184328" y="2182645"/>
            <a:ext cx="4032448" cy="2636203"/>
          </a:xfrm>
          <a:prstGeom prst="wave">
            <a:avLst>
              <a:gd name="adj1" fmla="val 12500"/>
              <a:gd name="adj2" fmla="val 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cs typeface="MS Gothic" charset="0"/>
              </a:rPr>
              <a:t>2 группа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…красный,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пр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..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вратить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..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ложение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пр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..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MS Gothic" charset="0"/>
              </a:rPr>
              <a:t>зидент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9" name="Лента лицом вниз 8"/>
          <p:cNvSpPr/>
          <p:nvPr/>
        </p:nvSpPr>
        <p:spPr bwMode="auto">
          <a:xfrm>
            <a:off x="3672160" y="4804458"/>
            <a:ext cx="6264696" cy="2520280"/>
          </a:xfrm>
          <a:prstGeom prst="ribbo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4 группа</a:t>
            </a:r>
          </a:p>
          <a:p>
            <a:pPr algn="ctr"/>
            <a:r>
              <a:rPr lang="ru-RU" sz="2400" b="1" dirty="0" err="1">
                <a:solidFill>
                  <a:srgbClr val="7030A0"/>
                </a:solidFill>
              </a:rPr>
              <a:t>зап</a:t>
            </a:r>
            <a:r>
              <a:rPr lang="ru-RU" sz="2400" b="1" dirty="0">
                <a:solidFill>
                  <a:srgbClr val="7030A0"/>
                </a:solidFill>
              </a:rPr>
              <a:t>..тая, </a:t>
            </a:r>
            <a:r>
              <a:rPr lang="ru-RU" sz="2400" b="1" dirty="0" err="1">
                <a:solidFill>
                  <a:srgbClr val="7030A0"/>
                </a:solidFill>
              </a:rPr>
              <a:t>точ</a:t>
            </a:r>
            <a:r>
              <a:rPr lang="ru-RU" sz="2400" b="1" dirty="0">
                <a:solidFill>
                  <a:srgbClr val="7030A0"/>
                </a:solidFill>
              </a:rPr>
              <a:t>(…)ка,</a:t>
            </a:r>
          </a:p>
          <a:p>
            <a:pPr algn="ctr"/>
            <a:r>
              <a:rPr lang="ru-RU" sz="2400" b="1" dirty="0" err="1">
                <a:solidFill>
                  <a:srgbClr val="7030A0"/>
                </a:solidFill>
              </a:rPr>
              <a:t>мн</a:t>
            </a:r>
            <a:r>
              <a:rPr lang="ru-RU" sz="2400" b="1" dirty="0">
                <a:solidFill>
                  <a:srgbClr val="7030A0"/>
                </a:solidFill>
              </a:rPr>
              <a:t>..</a:t>
            </a:r>
            <a:r>
              <a:rPr lang="ru-RU" sz="2400" b="1" dirty="0" err="1" smtClean="0">
                <a:solidFill>
                  <a:srgbClr val="7030A0"/>
                </a:solidFill>
              </a:rPr>
              <a:t>готочие</a:t>
            </a:r>
            <a:r>
              <a:rPr lang="ru-RU" sz="2400" b="1" dirty="0" smtClean="0">
                <a:solidFill>
                  <a:srgbClr val="7030A0"/>
                </a:solidFill>
              </a:rPr>
              <a:t>,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осклицательный знак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 bwMode="auto">
          <a:xfrm>
            <a:off x="503808" y="4710887"/>
            <a:ext cx="4392488" cy="2597342"/>
          </a:xfrm>
          <a:prstGeom prst="horizontalScroll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cs typeface="MS Gothic" charset="0"/>
              </a:rPr>
              <a:t>3 группа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опред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…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ление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пр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..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длог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,   с…юз, ч…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стица</a:t>
            </a:r>
            <a:endParaRPr kumimoji="0" lang="ru-RU" sz="2800" b="1" i="0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893" y="267075"/>
            <a:ext cx="18589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76" y="241511"/>
            <a:ext cx="18589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7030A0"/>
                </a:solidFill>
              </a:rPr>
              <a:t>ПРОВЕРИМ!</a:t>
            </a: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 bwMode="auto">
          <a:xfrm>
            <a:off x="432994" y="1331565"/>
            <a:ext cx="4392488" cy="2088232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u="sng" dirty="0">
                <a:solidFill>
                  <a:srgbClr val="FFFF00"/>
                </a:solidFill>
              </a:rPr>
              <a:t>1 </a:t>
            </a:r>
            <a:r>
              <a:rPr lang="ru-RU" sz="2800" b="1" u="sng" dirty="0" smtClean="0">
                <a:solidFill>
                  <a:srgbClr val="FFFF00"/>
                </a:solidFill>
              </a:rPr>
              <a:t>группа</a:t>
            </a:r>
          </a:p>
          <a:p>
            <a:pPr lvl="0" algn="ctr"/>
            <a:endParaRPr lang="ru-RU" sz="2800" b="1" u="sng" dirty="0">
              <a:solidFill>
                <a:srgbClr val="FFFF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ОБОС</a:t>
            </a:r>
            <a:r>
              <a:rPr lang="ru-RU" sz="2800" b="1" u="sng" dirty="0" smtClean="0">
                <a:solidFill>
                  <a:srgbClr val="7030A0"/>
                </a:solidFill>
              </a:rPr>
              <a:t>О</a:t>
            </a:r>
            <a:r>
              <a:rPr lang="ru-RU" sz="2800" b="1" dirty="0" smtClean="0">
                <a:solidFill>
                  <a:srgbClr val="FFFF00"/>
                </a:solidFill>
              </a:rPr>
              <a:t>БЛЕНИЕ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" name="Волна 3"/>
          <p:cNvSpPr/>
          <p:nvPr/>
        </p:nvSpPr>
        <p:spPr bwMode="auto">
          <a:xfrm>
            <a:off x="5613233" y="1331565"/>
            <a:ext cx="4032448" cy="2592288"/>
          </a:xfrm>
          <a:prstGeom prst="wav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u="sng" dirty="0" smtClean="0">
                <a:solidFill>
                  <a:srgbClr val="FFFF00"/>
                </a:solidFill>
              </a:rPr>
              <a:t>2 группа</a:t>
            </a:r>
          </a:p>
          <a:p>
            <a:pPr lvl="0" algn="ctr"/>
            <a:endParaRPr lang="ru-RU" sz="2800" b="1" u="sng" dirty="0">
              <a:solidFill>
                <a:srgbClr val="FFFF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ПР</a:t>
            </a:r>
            <a:r>
              <a:rPr lang="ru-RU" sz="2800" b="1" u="sng" dirty="0" smtClean="0">
                <a:solidFill>
                  <a:srgbClr val="7030A0"/>
                </a:solidFill>
              </a:rPr>
              <a:t>И</a:t>
            </a:r>
            <a:r>
              <a:rPr lang="ru-RU" sz="2800" b="1" dirty="0" smtClean="0">
                <a:solidFill>
                  <a:srgbClr val="FFFF00"/>
                </a:solidFill>
              </a:rPr>
              <a:t>ЛОЖЕНИЕ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 bwMode="auto">
          <a:xfrm>
            <a:off x="456569" y="5075981"/>
            <a:ext cx="3456384" cy="1969376"/>
          </a:xfrm>
          <a:prstGeom prst="horizontalScroll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u="sng" dirty="0" smtClean="0">
                <a:solidFill>
                  <a:srgbClr val="FFFF00"/>
                </a:solidFill>
              </a:rPr>
              <a:t>3 группа</a:t>
            </a:r>
          </a:p>
          <a:p>
            <a:pPr lvl="0" algn="ctr"/>
            <a:endParaRPr lang="ru-RU" sz="2800" b="1" u="sng" dirty="0" smtClean="0">
              <a:solidFill>
                <a:srgbClr val="FFFF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ОПР</a:t>
            </a:r>
            <a:r>
              <a:rPr lang="ru-RU" sz="2800" b="1" u="sng" dirty="0" smtClean="0">
                <a:solidFill>
                  <a:srgbClr val="7030A0"/>
                </a:solidFill>
              </a:rPr>
              <a:t>Е</a:t>
            </a:r>
            <a:r>
              <a:rPr lang="ru-RU" sz="2800" b="1" dirty="0" smtClean="0">
                <a:solidFill>
                  <a:srgbClr val="FFFF00"/>
                </a:solidFill>
              </a:rPr>
              <a:t>ДЕЛЕНИЕ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Лента лицом вниз 5"/>
          <p:cNvSpPr/>
          <p:nvPr/>
        </p:nvSpPr>
        <p:spPr bwMode="auto">
          <a:xfrm>
            <a:off x="4749137" y="5075981"/>
            <a:ext cx="4896544" cy="1980220"/>
          </a:xfrm>
          <a:prstGeom prst="ribbo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u="sng" dirty="0" smtClean="0">
                <a:solidFill>
                  <a:srgbClr val="FFFF00"/>
                </a:solidFill>
              </a:rPr>
              <a:t>4 группа</a:t>
            </a:r>
          </a:p>
          <a:p>
            <a:pPr lvl="0" algn="ctr"/>
            <a:endParaRPr lang="ru-RU" sz="2800" b="1" u="sng" dirty="0">
              <a:solidFill>
                <a:srgbClr val="FFFF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ЗАП</a:t>
            </a:r>
            <a:r>
              <a:rPr lang="ru-RU" sz="2800" b="1" u="sng" dirty="0" smtClean="0">
                <a:solidFill>
                  <a:srgbClr val="7030A0"/>
                </a:solidFill>
              </a:rPr>
              <a:t>Я</a:t>
            </a:r>
            <a:r>
              <a:rPr lang="ru-RU" sz="2800" b="1" dirty="0" smtClean="0">
                <a:solidFill>
                  <a:srgbClr val="FFFF00"/>
                </a:solidFill>
              </a:rPr>
              <a:t>ТАЯ</a:t>
            </a:r>
          </a:p>
          <a:p>
            <a:pPr lvl="0" algn="ctr"/>
            <a:endParaRPr lang="ru-RU" sz="2800" b="1" u="sng" dirty="0">
              <a:solidFill>
                <a:srgbClr val="FFFF00"/>
              </a:solidFill>
            </a:endParaRPr>
          </a:p>
          <a:p>
            <a:pPr lvl="0" algn="ctr"/>
            <a:endParaRPr lang="ru-RU" sz="2800" b="1" u="sng" dirty="0">
              <a:solidFill>
                <a:srgbClr val="FFFF00"/>
              </a:solidFill>
            </a:endParaRPr>
          </a:p>
        </p:txBody>
      </p:sp>
      <p:sp>
        <p:nvSpPr>
          <p:cNvPr id="8" name="Выгнутая вниз стрелка 7"/>
          <p:cNvSpPr/>
          <p:nvPr/>
        </p:nvSpPr>
        <p:spPr bwMode="auto">
          <a:xfrm rot="1315973">
            <a:off x="4200665" y="3278724"/>
            <a:ext cx="1678734" cy="731520"/>
          </a:xfrm>
          <a:prstGeom prst="curvedUp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9" name="Выгнутая вверх стрелка 8"/>
          <p:cNvSpPr/>
          <p:nvPr/>
        </p:nvSpPr>
        <p:spPr bwMode="auto">
          <a:xfrm rot="7786035">
            <a:off x="3366153" y="4574628"/>
            <a:ext cx="3347757" cy="731520"/>
          </a:xfrm>
          <a:prstGeom prst="curved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0" name="Выгнутая влево стрелка 9"/>
          <p:cNvSpPr/>
          <p:nvPr/>
        </p:nvSpPr>
        <p:spPr bwMode="auto">
          <a:xfrm rot="19067512">
            <a:off x="3844752" y="2978578"/>
            <a:ext cx="910573" cy="3923618"/>
          </a:xfrm>
          <a:prstGeom prst="curv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1" name="Выгнутая вверх стрелка 10"/>
          <p:cNvSpPr/>
          <p:nvPr/>
        </p:nvSpPr>
        <p:spPr bwMode="auto">
          <a:xfrm rot="5400000">
            <a:off x="6248934" y="3931532"/>
            <a:ext cx="1626644" cy="731520"/>
          </a:xfrm>
          <a:prstGeom prst="curved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92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ПРИЛОЖЕНИЯ ОБОСОБЛЯЮТСЯ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 rot="1659751">
            <a:off x="1908989" y="1542259"/>
            <a:ext cx="652932" cy="1221112"/>
          </a:xfrm>
          <a:prstGeom prst="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99070">
            <a:off x="7370925" y="1661148"/>
            <a:ext cx="517525" cy="141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3127" y="1757189"/>
            <a:ext cx="628576" cy="1502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437" y="1757189"/>
            <a:ext cx="517525" cy="155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 bwMode="auto">
          <a:xfrm>
            <a:off x="359792" y="2845149"/>
            <a:ext cx="2448272" cy="3094928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charset="0"/>
                <a:cs typeface="MS Gothic" charset="0"/>
              </a:rPr>
              <a:t>1</a:t>
            </a:r>
          </a:p>
          <a:p>
            <a:pPr marL="0" marR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</a:rPr>
              <a:t>Личные местоимения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8293" y="3438485"/>
            <a:ext cx="2000250" cy="30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8062" y="3425544"/>
            <a:ext cx="2320229" cy="2946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4567" y="3114674"/>
            <a:ext cx="2382687" cy="325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4633" y="3892108"/>
            <a:ext cx="2115131" cy="19241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2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После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главного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слова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727" y="4063789"/>
            <a:ext cx="1994264" cy="1580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ИМЯ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СОБСТВЕН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НОЕ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68596" y="3892108"/>
            <a:ext cx="2358659" cy="1294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4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Добавочное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 значение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858" y="160701"/>
            <a:ext cx="277704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282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7030A0"/>
                </a:solidFill>
              </a:rPr>
              <a:t>ОПРЕДЕЛИТЕ УСЛОВИЯ ОБОСОБЛЕНИЯ ПРИЛОЖЕНИЙ</a:t>
            </a: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0511" y="2339677"/>
            <a:ext cx="9159623" cy="31836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Нас, врачей, поражает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это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поистине безграничное</a:t>
            </a:r>
          </a:p>
          <a:p>
            <a:pPr algn="ctr"/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ерпение.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195" y="5215867"/>
            <a:ext cx="2588389" cy="213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93125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23972" y="1619597"/>
            <a:ext cx="7994816" cy="31836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2. Сосна,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дерево смолистое,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 трудом 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поддается гниению.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22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4085" y="3401087"/>
            <a:ext cx="7356436" cy="24108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 Мелкий дождик,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предвестник осени,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капает из тучки.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7166" y="755501"/>
            <a:ext cx="2304256" cy="1900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27215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7824" y="2143991"/>
            <a:ext cx="9069982" cy="24108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4. Моему спутнику,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старому охотнику,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удалось найти  тропинку.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98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2944" y="2141824"/>
            <a:ext cx="9883027" cy="24108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5. Добряк,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он не мог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никому отказать в просьбе.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353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271</Words>
  <Application>Microsoft Office PowerPoint</Application>
  <PresentationFormat>Произвольный</PresentationFormat>
  <Paragraphs>83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ЗАРЯДКА  ДЛЯ  УМА</vt:lpstr>
      <vt:lpstr>ПРОВЕРИМ!</vt:lpstr>
      <vt:lpstr>ПРИЛОЖЕНИЯ ОБОСОБЛЯЮТСЯ</vt:lpstr>
      <vt:lpstr>ОПРЕДЕЛИТЕ УСЛОВИЯ ОБОСОБЛЕНИЯ ПРИЛОЖЕНИЙ</vt:lpstr>
      <vt:lpstr>Слайд 6</vt:lpstr>
      <vt:lpstr>Слайд 7</vt:lpstr>
      <vt:lpstr>Слайд 8</vt:lpstr>
      <vt:lpstr>Слайд 9</vt:lpstr>
      <vt:lpstr>Слайд 10</vt:lpstr>
      <vt:lpstr>СИНТАКСИЧЕСКОЕ  ЛОТО</vt:lpstr>
      <vt:lpstr>СИНКВЕЙН</vt:lpstr>
      <vt:lpstr>Урок  окончен!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42</cp:revision>
  <cp:lastPrinted>1601-01-01T00:00:00Z</cp:lastPrinted>
  <dcterms:created xsi:type="dcterms:W3CDTF">2011-01-05T16:30:12Z</dcterms:created>
  <dcterms:modified xsi:type="dcterms:W3CDTF">2020-04-05T06:24:42Z</dcterms:modified>
</cp:coreProperties>
</file>